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727" r:id="rId3"/>
    <p:sldId id="728" r:id="rId4"/>
    <p:sldId id="729" r:id="rId5"/>
    <p:sldId id="730" r:id="rId6"/>
    <p:sldId id="731" r:id="rId7"/>
    <p:sldId id="732" r:id="rId8"/>
    <p:sldId id="733" r:id="rId9"/>
    <p:sldId id="734" r:id="rId10"/>
    <p:sldId id="735" r:id="rId11"/>
    <p:sldId id="738" r:id="rId12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4BACC6"/>
    <a:srgbClr val="8064A2"/>
    <a:srgbClr val="9BBB59"/>
    <a:srgbClr val="C0504D"/>
    <a:srgbClr val="4F81BD"/>
    <a:srgbClr val="CBDCE4"/>
    <a:srgbClr val="DCE9EF"/>
    <a:srgbClr val="C9DAE2"/>
    <a:srgbClr val="DB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38A86C-9528-4CCD-B09B-5DE033A26850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9E38A-2B4C-4FAA-BC4B-AE4686FB3E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53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4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6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20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2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8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5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19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07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89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8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92F0-9F11-41CF-B9B6-AD27AA3CDCD2}" type="datetimeFigureOut">
              <a:rPr lang="es-MX" smtClean="0"/>
              <a:t>08/02/2023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C328-03EB-45C1-803D-F1648C8854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5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ga@unam.mx" TargetMode="External"/><Relationship Id="rId2" Type="http://schemas.openxmlformats.org/officeDocument/2006/relationships/hyperlink" Target="mailto:raga.graciel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uis.ladino@atmosfera.unam.mx" TargetMode="External"/><Relationship Id="rId4" Type="http://schemas.openxmlformats.org/officeDocument/2006/relationships/hyperlink" Target="mailto:dara.salcedo@ciencias.unam.m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37" y="4738424"/>
            <a:ext cx="1781098" cy="1781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3570"/>
            <a:ext cx="9144000" cy="2265408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XIII International Aerosol Conference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IAC2030 </a:t>
            </a: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Mexico City </a:t>
            </a:r>
            <a:endParaRPr lang="es-MX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50" y="3784560"/>
            <a:ext cx="9078097" cy="1194491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A. Ladino, Graciela B. Raga, and Leah Williams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(on-behalf of the organizing committee)</a:t>
            </a:r>
            <a:endParaRPr lang="en-U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53620"/>
            <a:ext cx="90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IARA Board Meeting, Athens, 07 September 2022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8078" r="6000" b="29353"/>
          <a:stretch/>
        </p:blipFill>
        <p:spPr>
          <a:xfrm>
            <a:off x="4389639" y="5033433"/>
            <a:ext cx="3659760" cy="1103872"/>
          </a:xfrm>
          <a:prstGeom prst="rect">
            <a:avLst/>
          </a:prstGeom>
        </p:spPr>
      </p:pic>
      <p:pic>
        <p:nvPicPr>
          <p:cNvPr id="1026" name="Picture 2" descr="American Association for Aerosol Research (@AmericanAerosol) /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92" y="2298349"/>
            <a:ext cx="1409614" cy="14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34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4235"/>
            <a:ext cx="7886700" cy="952928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445" y="1017164"/>
            <a:ext cx="8297484" cy="4376639"/>
          </a:xfrm>
        </p:spPr>
        <p:txBody>
          <a:bodyPr>
            <a:noAutofit/>
          </a:bodyPr>
          <a:lstStyle/>
          <a:p>
            <a:r>
              <a:rPr lang="en-US" sz="2300" dirty="0"/>
              <a:t>Mexico City is an excellent location to host the IAC 2030. It provides a </a:t>
            </a:r>
            <a:r>
              <a:rPr lang="en-US" sz="2300" dirty="0">
                <a:solidFill>
                  <a:srgbClr val="FF0000"/>
                </a:solidFill>
              </a:rPr>
              <a:t>great opportunity for the IARA to diversify geographically</a:t>
            </a:r>
            <a:r>
              <a:rPr lang="en-US" sz="2300" dirty="0"/>
              <a:t>, to promote </a:t>
            </a:r>
            <a:r>
              <a:rPr lang="en-US" sz="2300" dirty="0">
                <a:solidFill>
                  <a:srgbClr val="FF0000"/>
                </a:solidFill>
              </a:rPr>
              <a:t>more North-South collaborations </a:t>
            </a:r>
            <a:r>
              <a:rPr lang="en-US" sz="2300" dirty="0"/>
              <a:t>in the Americas, and to </a:t>
            </a:r>
            <a:r>
              <a:rPr lang="en-US" sz="2300" dirty="0">
                <a:solidFill>
                  <a:srgbClr val="FF0000"/>
                </a:solidFill>
              </a:rPr>
              <a:t>help the growing aerosol community in Latin America</a:t>
            </a:r>
            <a:r>
              <a:rPr lang="en-US" sz="2300" dirty="0"/>
              <a:t>. Mexico City will offer IAC participants the chance to experience its </a:t>
            </a:r>
            <a:r>
              <a:rPr lang="en-US" sz="2300" dirty="0">
                <a:solidFill>
                  <a:srgbClr val="FF0000"/>
                </a:solidFill>
              </a:rPr>
              <a:t>long history,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rich culture, and famous cuisine. </a:t>
            </a:r>
            <a:r>
              <a:rPr lang="en-US" sz="2300" dirty="0"/>
              <a:t>  </a:t>
            </a:r>
            <a:endParaRPr lang="es-MX" sz="2300" dirty="0"/>
          </a:p>
          <a:p>
            <a:r>
              <a:rPr lang="en-US" sz="2300" dirty="0">
                <a:solidFill>
                  <a:srgbClr val="FF0000"/>
                </a:solidFill>
              </a:rPr>
              <a:t>The proposed venue is centrally located, </a:t>
            </a:r>
            <a:r>
              <a:rPr lang="en-US" sz="2300" dirty="0"/>
              <a:t>with hotels, restaurants, and attractions within walking distance. It is close to the financial center and embassies, so </a:t>
            </a:r>
            <a:r>
              <a:rPr lang="en-US" sz="2300" dirty="0">
                <a:solidFill>
                  <a:srgbClr val="FF0000"/>
                </a:solidFill>
              </a:rPr>
              <a:t>this part of the city is safe, lively, and vibrant.</a:t>
            </a:r>
            <a:endParaRPr lang="es-MX" sz="2300" dirty="0">
              <a:solidFill>
                <a:srgbClr val="FF0000"/>
              </a:solidFill>
            </a:endParaRPr>
          </a:p>
          <a:p>
            <a:r>
              <a:rPr lang="en-US" sz="2300" dirty="0"/>
              <a:t>Attendees of IAC 2030 in Mexico City will enjoy </a:t>
            </a:r>
            <a:r>
              <a:rPr lang="en-US" sz="2300" dirty="0">
                <a:solidFill>
                  <a:srgbClr val="FF0000"/>
                </a:solidFill>
              </a:rPr>
              <a:t>the charm, warmth, friendliness, and </a:t>
            </a:r>
            <a:r>
              <a:rPr lang="en-US" sz="2300" i="1" dirty="0">
                <a:solidFill>
                  <a:srgbClr val="FF0000"/>
                </a:solidFill>
              </a:rPr>
              <a:t>joie-de-vivre</a:t>
            </a:r>
            <a:r>
              <a:rPr lang="en-US" sz="2300" dirty="0">
                <a:solidFill>
                  <a:srgbClr val="FF0000"/>
                </a:solidFill>
              </a:rPr>
              <a:t> of Mexicans and Latin Americans. </a:t>
            </a:r>
            <a:endParaRPr lang="es-MX" sz="23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81929" y="642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4CE51-DCF1-AE7C-3C39-B9D5EF10C18D}"/>
              </a:ext>
            </a:extLst>
          </p:cNvPr>
          <p:cNvSpPr txBox="1"/>
          <p:nvPr/>
        </p:nvSpPr>
        <p:spPr>
          <a:xfrm>
            <a:off x="484445" y="5629895"/>
            <a:ext cx="8175108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Our team looks forward to hosting the conference and welcoming the aerosol science community in 2030!!</a:t>
            </a:r>
            <a:endParaRPr lang="es-MX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522" y="2103967"/>
            <a:ext cx="914952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¡Thank you for your Attention!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315421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hlinkClick r:id="rId2"/>
              </a:rPr>
              <a:t>raga.graciela@gmail.com</a:t>
            </a:r>
            <a:r>
              <a:rPr lang="en-US" sz="2800" dirty="0"/>
              <a:t> , </a:t>
            </a:r>
            <a:r>
              <a:rPr lang="en-US" sz="2800" dirty="0">
                <a:hlinkClick r:id="rId3"/>
              </a:rPr>
              <a:t>raga@unam.mx</a:t>
            </a:r>
            <a:endParaRPr lang="en-US" sz="2800" dirty="0"/>
          </a:p>
          <a:p>
            <a:pPr algn="ctr"/>
            <a:r>
              <a:rPr lang="en-US" sz="2800" u="sng" dirty="0">
                <a:hlinkClick r:id="rId4"/>
              </a:rPr>
              <a:t>dara.salcedo@ciencias.unam.mx</a:t>
            </a:r>
            <a:r>
              <a:rPr lang="en-US" sz="2800" dirty="0"/>
              <a:t> </a:t>
            </a:r>
          </a:p>
          <a:p>
            <a:pPr algn="ctr"/>
            <a:r>
              <a:rPr lang="es-MX" sz="2800" dirty="0">
                <a:latin typeface="Calibri" panose="020F0502020204030204" pitchFamily="34" charset="0"/>
                <a:hlinkClick r:id="rId5"/>
              </a:rPr>
              <a:t>luis.ladino@atmosfera.unam.mx</a:t>
            </a:r>
            <a:endParaRPr lang="es-MX" sz="2800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803202" y="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781929" y="642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1753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0321"/>
            <a:ext cx="7886700" cy="100646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Past cities hosting the IAC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0366" y="6252512"/>
            <a:ext cx="8342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opportunity to broaden IAC geographic horizon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" y="933578"/>
            <a:ext cx="8949360" cy="52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55"/>
            <a:ext cx="7886700" cy="93646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Mexico City?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0043" y="4076498"/>
            <a:ext cx="4850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UNAM</a:t>
            </a:r>
            <a:r>
              <a:rPr lang="en-US" sz="2000" dirty="0"/>
              <a:t> is one of the largest universities in Latin America and a UNESCO world heritage site, with its famous murals in the central campus.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 leader in air quality and aerosol studies, including health impacts.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" y="759092"/>
            <a:ext cx="2624859" cy="20013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0043" y="357522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822357" y="10462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576517" y="900861"/>
            <a:ext cx="5534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one of the world’s most polluted cities in the 80’s, with extreme episodes leading to mass-death of birds, associated with lead, cadmium, and asbestos in particles.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Decades of air quality measurements, aerosol studies, and mitigation actions </a:t>
            </a:r>
            <a:r>
              <a:rPr lang="en-US" sz="2000" dirty="0">
                <a:solidFill>
                  <a:srgbClr val="FF0000"/>
                </a:solidFill>
              </a:rPr>
              <a:t>have led to much improved air quality!!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5361" y="801225"/>
            <a:ext cx="2150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solidFill>
                  <a:schemeClr val="bg1"/>
                </a:solidFill>
              </a:rPr>
              <a:t>Mexico</a:t>
            </a:r>
            <a:r>
              <a:rPr lang="es-MX" sz="1200" dirty="0">
                <a:solidFill>
                  <a:schemeClr val="bg1"/>
                </a:solidFill>
              </a:rPr>
              <a:t> City 1989 (El Universal)</a:t>
            </a:r>
          </a:p>
        </p:txBody>
      </p:sp>
      <p:pic>
        <p:nvPicPr>
          <p:cNvPr id="3074" name="Picture 2" descr="La UNAM, en el lugar 103 del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36" y="3072808"/>
            <a:ext cx="3845174" cy="288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97710" y="6096248"/>
            <a:ext cx="87442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Currently, 11 research groups at UNAM in Mexico City and at least 8 other Mexican groups  work on the characterization, variability, impacts, and fate of aerosol particles.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02377" y="3093130"/>
            <a:ext cx="114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DGCS-UNAM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3</a:t>
            </a:r>
          </a:p>
        </p:txBody>
      </p:sp>
      <p:pic>
        <p:nvPicPr>
          <p:cNvPr id="1026" name="Picture 2" descr="La ENCA busca fomentar el uso de energías limpias y renovables para contribuir a la mitigación del cambio climático y sus efectos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4561"/>
          <a:stretch/>
        </p:blipFill>
        <p:spPr bwMode="auto">
          <a:xfrm>
            <a:off x="1230987" y="2034760"/>
            <a:ext cx="2669059" cy="20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1201589" y="2082213"/>
            <a:ext cx="2752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solidFill>
                  <a:schemeClr val="bg1"/>
                </a:solidFill>
              </a:rPr>
              <a:t>Mexico</a:t>
            </a:r>
            <a:r>
              <a:rPr lang="es-MX" sz="1200" dirty="0">
                <a:solidFill>
                  <a:schemeClr val="bg1"/>
                </a:solidFill>
              </a:rPr>
              <a:t> City 2022 (https://www.gob.mx/)</a:t>
            </a:r>
          </a:p>
        </p:txBody>
      </p:sp>
    </p:spTree>
    <p:extLst>
      <p:ext uri="{BB962C8B-B14F-4D97-AF65-F5344CB8AC3E}">
        <p14:creationId xmlns:p14="http://schemas.microsoft.com/office/powerpoint/2010/main" val="5006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15489" y="1187606"/>
            <a:ext cx="4374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000" dirty="0">
                <a:solidFill>
                  <a:srgbClr val="FF0000"/>
                </a:solidFill>
              </a:rPr>
              <a:t>Latin America has a long tradition of hosting  international field projects to tackle aerosol questions: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Amazonian aerosols (e.g. LBA)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Megacity aerosols (MILAGRO, PAPILA)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African dust (AMAZE-08 in Brazil; ADABBOY in Mexico, among others)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In situ and satellite-based studies of biomass burning aerosols, volcanic eruptions, black carbon, dust in the Andes, and Patagonian dust.</a:t>
            </a:r>
          </a:p>
          <a:p>
            <a:pPr lvl="0" fontAlgn="base"/>
            <a:endParaRPr lang="en-US" sz="1600" dirty="0"/>
          </a:p>
          <a:p>
            <a:pPr lvl="0" fontAlgn="base"/>
            <a:r>
              <a:rPr lang="en-US" sz="2000" dirty="0">
                <a:solidFill>
                  <a:srgbClr val="FF0000"/>
                </a:solidFill>
              </a:rPr>
              <a:t>The aerosol research community in Latin America supports this application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Brazil (USP and Univ. </a:t>
            </a:r>
            <a:r>
              <a:rPr lang="es-MX" sz="1600" dirty="0">
                <a:solidFill>
                  <a:prstClr val="black"/>
                </a:solidFill>
              </a:rPr>
              <a:t>Federal de Uberlândia),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</a:rPr>
              <a:t>Chile (Univ. de Chile and CR2),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</a:rPr>
              <a:t>Bolivia (Univ. Mayor de San Marcos),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</a:rPr>
              <a:t>Colombia (Univ. Nacional and Univ. de la Salle),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</a:rPr>
              <a:t>Argentina and Cuba (TBC)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8238" y="864973"/>
            <a:ext cx="4621427" cy="5815913"/>
            <a:chOff x="0" y="1327621"/>
            <a:chExt cx="4927172" cy="5447828"/>
          </a:xfrm>
        </p:grpSpPr>
        <p:pic>
          <p:nvPicPr>
            <p:cNvPr id="4100" name="Picture 4" descr="Juegos de Ciencias | Juego de Paises productores de cacao uwu | Cerebrit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7621"/>
              <a:ext cx="4927172" cy="544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ector recto de flecha 6"/>
            <p:cNvCxnSpPr/>
            <p:nvPr/>
          </p:nvCxnSpPr>
          <p:spPr>
            <a:xfrm flipH="1" flipV="1">
              <a:off x="988541" y="2166551"/>
              <a:ext cx="2776151" cy="171347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 flipH="1" flipV="1">
              <a:off x="988541" y="2166551"/>
              <a:ext cx="1613672" cy="33462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 flipV="1">
              <a:off x="988541" y="2166551"/>
              <a:ext cx="1548713" cy="75788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988541" y="2160557"/>
              <a:ext cx="2075935" cy="217254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H="1" flipV="1">
              <a:off x="988541" y="2169812"/>
              <a:ext cx="2075935" cy="311758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988541" y="2072005"/>
              <a:ext cx="1156945" cy="9780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 flipH="1" flipV="1">
              <a:off x="988541" y="2169812"/>
              <a:ext cx="1943187" cy="88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/>
          <p:cNvSpPr txBox="1"/>
          <p:nvPr/>
        </p:nvSpPr>
        <p:spPr>
          <a:xfrm>
            <a:off x="8238" y="6478969"/>
            <a:ext cx="1641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https://www.cerebriti.com/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088F1-7AAC-99E7-C6A0-FBF913F56706}"/>
              </a:ext>
            </a:extLst>
          </p:cNvPr>
          <p:cNvSpPr txBox="1"/>
          <p:nvPr/>
        </p:nvSpPr>
        <p:spPr>
          <a:xfrm>
            <a:off x="246655" y="150971"/>
            <a:ext cx="849330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IAC2030 in Mexico City: An opportunity to highlight the diversity and contributions of the aerosol community working in the global south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886" y="2655"/>
            <a:ext cx="8736448" cy="936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Mexico City: A cultural experience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2004" y="918710"/>
            <a:ext cx="789999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Mexico City grew out of the great metropolis of Tenochtitlan, capital of the Aztec empire and one of the largest cities in the world in the 1500s.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World-class archeological museums and several archeological sites are located within the city and in the surrounding area.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Stunning colonial buildings and churches date from the 1500s and 1600s.</a:t>
            </a:r>
          </a:p>
        </p:txBody>
      </p:sp>
      <p:pic>
        <p:nvPicPr>
          <p:cNvPr id="4" name="Imagen 3" descr="https://lh3.googleusercontent.com/3T9ytjvP8tEN46QQnSPBFhTJaiiJqSl875OR-tSr1rta6R7FeCgFgokWvuDzxQQ_ONiJ1x0I8FbR4NW0BdzT_JcuISezZJauvJLXvltF5gfgdOQtsn7IxeB0qQ87twgo8d-4WdZ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 bwMode="auto">
          <a:xfrm>
            <a:off x="-26664" y="5132067"/>
            <a:ext cx="1853569" cy="11654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63343" y="2679174"/>
            <a:ext cx="3190258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Top restaurants highlighting  regional Mexican cuisines, as well as international cuisine.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Art and cultural exhibits.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Large zoo and events for children.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Sporting events.</a:t>
            </a:r>
          </a:p>
        </p:txBody>
      </p:sp>
      <p:pic>
        <p:nvPicPr>
          <p:cNvPr id="8" name="Imagen 7" descr="https://lh3.googleusercontent.com/3T9ytjvP8tEN46QQnSPBFhTJaiiJqSl875OR-tSr1rta6R7FeCgFgokWvuDzxQQ_ONiJ1x0I8FbR4NW0BdzT_JcuISezZJauvJLXvltF5gfgdOQtsn7IxeB0qQ87twgo8d-4WdZ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1853569" y="5127598"/>
            <a:ext cx="1933558" cy="116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zonas-arqueologicas-cdm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31" y="2948228"/>
            <a:ext cx="2029728" cy="11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537776" y="3898339"/>
            <a:ext cx="2198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https://www.mexicodesconocido.com.mx/</a:t>
            </a:r>
          </a:p>
        </p:txBody>
      </p:sp>
      <p:pic>
        <p:nvPicPr>
          <p:cNvPr id="5126" name="Picture 6" descr="Qué ver en el Museo del Templo Mayor: conoce estas 10 piezas imprescindib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77" y="2950518"/>
            <a:ext cx="1728539" cy="11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774403" y="3898339"/>
            <a:ext cx="1619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https://matadornetwork.com/</a:t>
            </a:r>
          </a:p>
        </p:txBody>
      </p:sp>
      <p:pic>
        <p:nvPicPr>
          <p:cNvPr id="5128" name="Picture 8" descr="10 cosas que no sabías sobre el Museo de Antropología e Histo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48" y="2948228"/>
            <a:ext cx="1684615" cy="11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411116" y="3890644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https://thehappening.com/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92129" y="4374473"/>
            <a:ext cx="2688838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Charming “Pueblos </a:t>
            </a:r>
            <a:r>
              <a:rPr lang="en-US" dirty="0" err="1"/>
              <a:t>Mágicos</a:t>
            </a:r>
            <a:r>
              <a:rPr lang="en-US" dirty="0"/>
              <a:t>” (magical towns) are easily accessible (50-150 km) to enjoy a variety of eco-friendly experiences, gastronomic delights, and historical sites. </a:t>
            </a:r>
          </a:p>
        </p:txBody>
      </p:sp>
      <p:pic>
        <p:nvPicPr>
          <p:cNvPr id="5130" name="Picture 10" descr="Xochicalco, lugar de la casa de las flores, Patrimonio de la Humanid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25" y="5127153"/>
            <a:ext cx="1779960" cy="1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4246045" y="2655912"/>
            <a:ext cx="487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Cuicuilco</a:t>
            </a:r>
            <a:r>
              <a:rPr lang="en-US" sz="1200" b="1" i="1" dirty="0"/>
              <a:t>                         </a:t>
            </a:r>
            <a:r>
              <a:rPr lang="en-US" sz="1200" b="1" i="1" dirty="0" err="1"/>
              <a:t>Templo</a:t>
            </a:r>
            <a:r>
              <a:rPr lang="en-US" sz="1200" b="1" i="1" dirty="0"/>
              <a:t> Mayor Museum       Anthropology Museum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74460" y="4810933"/>
            <a:ext cx="4616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Teotihuacan                         Atlantes de Tula                               </a:t>
            </a:r>
            <a:r>
              <a:rPr lang="en-US" sz="1200" b="1" i="1" dirty="0" err="1"/>
              <a:t>Xochicalco</a:t>
            </a:r>
            <a:endParaRPr lang="en-US" sz="1200" b="1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553301" y="6067224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https://mxcity.mx/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0" y="6069478"/>
            <a:ext cx="1837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https://www.unionguanajuato.mx/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43733" y="6054714"/>
            <a:ext cx="1470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https://discovermoto.com/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25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10" grpId="0"/>
      <p:bldP spid="11" grpId="0"/>
      <p:bldP spid="12" grpId="0" animBg="1"/>
      <p:bldP spid="13" grpId="0"/>
      <p:bldP spid="1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21" y="202734"/>
            <a:ext cx="9003957" cy="3226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Expo </a:t>
            </a:r>
            <a:r>
              <a:rPr lang="en-US" sz="2400" b="1" dirty="0" err="1"/>
              <a:t>Reforma</a:t>
            </a:r>
            <a:r>
              <a:rPr lang="en-US" sz="2400" b="1" dirty="0"/>
              <a:t> </a:t>
            </a:r>
            <a:r>
              <a:rPr lang="en-US" sz="2400" dirty="0"/>
              <a:t>is the proposed venue: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000" dirty="0"/>
              <a:t>Numerous hotels close to the venue, many within walking distance, such as Barceló México Reforma, Hilton Mexico City Reforma, and Hyatt Regency Mexico City. </a:t>
            </a:r>
          </a:p>
        </p:txBody>
      </p:sp>
      <p:pic>
        <p:nvPicPr>
          <p:cNvPr id="4" name="Imagen 3" descr="https://lh5.googleusercontent.com/hEw1k1VuqJdL6hsGfPFlsQ50PAjDhlpEthtmtQnoIA4HI2C82x7I7u2egdD4J30VzSuHsLHKPhdoZu_FOyUAcEazdjOmWRlSS1CLsHRBgDFOYB4j2BhYNhs2bXMW3UbWK0rvw71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25" y="681558"/>
            <a:ext cx="4001525" cy="2082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362521" y="1005851"/>
            <a:ext cx="239721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Located downtown, only one block from the most emblematic avenue in the city: “Paseo de la </a:t>
            </a:r>
            <a:r>
              <a:rPr lang="en-US" b="1" dirty="0" err="1">
                <a:solidFill>
                  <a:srgbClr val="FF0000"/>
                </a:solidFill>
              </a:rPr>
              <a:t>Reforma</a:t>
            </a:r>
            <a:r>
              <a:rPr lang="en-US" b="1" dirty="0">
                <a:solidFill>
                  <a:srgbClr val="FF0000"/>
                </a:solidFill>
              </a:rPr>
              <a:t>.”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22242" y="1215702"/>
            <a:ext cx="165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Subway station is three blocks from the venue. 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7D735-D570-97BD-A576-398E284A39A4}"/>
              </a:ext>
            </a:extLst>
          </p:cNvPr>
          <p:cNvSpPr txBox="1"/>
          <p:nvPr/>
        </p:nvSpPr>
        <p:spPr>
          <a:xfrm>
            <a:off x="180753" y="3583172"/>
            <a:ext cx="878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area of 6500 m</a:t>
            </a:r>
            <a:r>
              <a:rPr lang="en-US" sz="2000" baseline="30000" dirty="0"/>
              <a:t>2</a:t>
            </a:r>
            <a:r>
              <a:rPr lang="en-US" sz="2000" dirty="0"/>
              <a:t> is distributed on 6 levels for exhibits and 2500 m</a:t>
            </a:r>
            <a:r>
              <a:rPr lang="en-US" sz="2000" baseline="30000" dirty="0"/>
              <a:t>2</a:t>
            </a:r>
            <a:r>
              <a:rPr lang="en-US" sz="2000" dirty="0"/>
              <a:t> for meeting rooms. One large room for plenary talks (</a:t>
            </a:r>
            <a:r>
              <a:rPr lang="en-US" sz="2000" dirty="0" err="1"/>
              <a:t>Xaman</a:t>
            </a:r>
            <a:r>
              <a:rPr lang="en-US" sz="2000" dirty="0"/>
              <a:t> Ek: capacity 1800) and 7 rooms for parallel sessions: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E9421-557C-D1AC-8010-ECE021968BE0}"/>
              </a:ext>
            </a:extLst>
          </p:cNvPr>
          <p:cNvSpPr txBox="1"/>
          <p:nvPr/>
        </p:nvSpPr>
        <p:spPr>
          <a:xfrm>
            <a:off x="2339416" y="4383017"/>
            <a:ext cx="29206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Pochteca</a:t>
            </a:r>
            <a:r>
              <a:rPr lang="en-US" dirty="0"/>
              <a:t> (cap. 800)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Yacatecutli</a:t>
            </a:r>
            <a:r>
              <a:rPr lang="en-US" dirty="0"/>
              <a:t> (cap. 600)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Hermes (cap. 600)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Mercurio</a:t>
            </a:r>
            <a:r>
              <a:rPr lang="en-US" dirty="0"/>
              <a:t> (cap. 600)</a:t>
            </a:r>
            <a:endParaRPr lang="es-MX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Alfa (cap. 100)</a:t>
            </a:r>
            <a:endParaRPr lang="es-MX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Uso</a:t>
            </a:r>
            <a:r>
              <a:rPr lang="en-US" dirty="0"/>
              <a:t> Multiples 1 (cap. 180)</a:t>
            </a:r>
            <a:endParaRPr lang="es-MX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Uso</a:t>
            </a:r>
            <a:r>
              <a:rPr lang="en-US" dirty="0"/>
              <a:t> Multiples 2 (cap. 120)</a:t>
            </a:r>
            <a:endParaRPr lang="es-MX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420A2-B424-5497-CBA0-3312531A42BA}"/>
              </a:ext>
            </a:extLst>
          </p:cNvPr>
          <p:cNvSpPr txBox="1"/>
          <p:nvPr/>
        </p:nvSpPr>
        <p:spPr>
          <a:xfrm>
            <a:off x="180753" y="6437492"/>
            <a:ext cx="54223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Exhibits, posters, and coffee break areas in close vicinity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8BB2D6-0822-420C-4ED6-332DB823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2" y="4245834"/>
            <a:ext cx="3296095" cy="26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8565"/>
            <a:ext cx="7886700" cy="93137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Highlights of the Conference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850" y="1124088"/>
            <a:ext cx="8787345" cy="166988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fontAlgn="base"/>
            <a:r>
              <a:rPr lang="en-US" sz="2200" dirty="0"/>
              <a:t>IAC 2030 in Mexico City will be organized by the UNAM with participation of several Latin American Universities. </a:t>
            </a:r>
            <a:endParaRPr lang="es-MX" sz="2200" dirty="0"/>
          </a:p>
          <a:p>
            <a:pPr lvl="0" fontAlgn="base"/>
            <a:r>
              <a:rPr lang="en-US" sz="2200" dirty="0"/>
              <a:t>At least one session will be organized to highlight research studies performed in Latin America.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2447" r="47900" b="15593"/>
          <a:stretch/>
        </p:blipFill>
        <p:spPr>
          <a:xfrm rot="5400000">
            <a:off x="7203692" y="3321200"/>
            <a:ext cx="1509093" cy="195984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82754" y="3569539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bg1"/>
                </a:solidFill>
              </a:rPr>
              <a:t>RUOA</a:t>
            </a:r>
          </a:p>
        </p:txBody>
      </p:sp>
      <p:pic>
        <p:nvPicPr>
          <p:cNvPr id="6148" name="Picture 4" descr="Puede ser una imagen de 3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13" y="5692853"/>
            <a:ext cx="1993687" cy="112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7076278" y="6642556"/>
            <a:ext cx="2175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</a:rPr>
              <a:t>http://arqueologiavivademexico.blogspot.com/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30" y="3030145"/>
            <a:ext cx="1855179" cy="139138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8AFA5C-5C7D-AF8A-A3C4-E79B571B50F1}"/>
              </a:ext>
            </a:extLst>
          </p:cNvPr>
          <p:cNvSpPr txBox="1"/>
          <p:nvPr/>
        </p:nvSpPr>
        <p:spPr>
          <a:xfrm>
            <a:off x="2482735" y="5101351"/>
            <a:ext cx="4593543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Tours to nearby “magical towns” will highlight authentic Mexican culture.</a:t>
            </a:r>
            <a:endParaRPr lang="es-MX" sz="2200" dirty="0">
              <a:solidFill>
                <a:prstClr val="black"/>
              </a:solidFill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 multi-cultural event will allow attendees to experience various Mexican traditions.</a:t>
            </a:r>
            <a:endParaRPr lang="es-MX" sz="2200" dirty="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08B506-AF1F-0AA2-3F63-E0A0B54BEA53}"/>
              </a:ext>
            </a:extLst>
          </p:cNvPr>
          <p:cNvSpPr txBox="1"/>
          <p:nvPr/>
        </p:nvSpPr>
        <p:spPr>
          <a:xfrm>
            <a:off x="34950" y="3136094"/>
            <a:ext cx="52974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Tours will be organized to showcase the local academic infrastructure, such as the high-altitude research station at Altzomoni (~4100 m asl) and labs at UNAM.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F16C9-8329-FD73-1FAD-24C33A0744F7}"/>
              </a:ext>
            </a:extLst>
          </p:cNvPr>
          <p:cNvSpPr txBox="1"/>
          <p:nvPr/>
        </p:nvSpPr>
        <p:spPr>
          <a:xfrm>
            <a:off x="34951" y="6536023"/>
            <a:ext cx="1958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https://www.visitmexico.com/en/morelos/tepoztlan</a:t>
            </a:r>
          </a:p>
        </p:txBody>
      </p:sp>
      <p:pic>
        <p:nvPicPr>
          <p:cNvPr id="27" name="Picture 26" descr="A picture containing mountain, outdoor, nature, hill&#10;&#10;Description automatically generated">
            <a:extLst>
              <a:ext uri="{FF2B5EF4-FFF2-40B4-BE49-F238E27FC236}">
                <a16:creationId xmlns:a16="http://schemas.microsoft.com/office/drawing/2014/main" id="{1DC697A4-2A05-B038-E887-635C541B5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" y="4788634"/>
            <a:ext cx="2161081" cy="1265776"/>
          </a:xfrm>
          <a:prstGeom prst="rect">
            <a:avLst/>
          </a:prstGeom>
        </p:spPr>
      </p:pic>
      <p:pic>
        <p:nvPicPr>
          <p:cNvPr id="29" name="Picture 28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637E8F78-6121-4B7B-27BD-D8FE256F9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" y="5541624"/>
            <a:ext cx="1033283" cy="10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8299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Suggested Committee Personnel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6" y="3642675"/>
            <a:ext cx="2900830" cy="209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Conference chair of the 16th International Commission on Clouds and Precipitation (ICCP) conference, hosted in 2008 in Cancun (Mexico). </a:t>
            </a:r>
          </a:p>
          <a:p>
            <a:pPr marL="0" indent="0">
              <a:buNone/>
            </a:pPr>
            <a:r>
              <a:rPr lang="en-US" sz="1600" dirty="0"/>
              <a:t>Chief-Editor of </a:t>
            </a:r>
            <a:r>
              <a:rPr lang="en-US" sz="1600" i="1" dirty="0" err="1"/>
              <a:t>Atmósfera</a:t>
            </a:r>
            <a:r>
              <a:rPr lang="en-US" sz="1600" dirty="0"/>
              <a:t>, an international peer-reviewed journal published since 1988. </a:t>
            </a:r>
            <a:endParaRPr lang="es-MX" sz="1600" dirty="0"/>
          </a:p>
        </p:txBody>
      </p:sp>
      <p:pic>
        <p:nvPicPr>
          <p:cNvPr id="2052" name="Picture 4" descr="https://www.ccacoalition.org/sites/default/files/styles/listing2/public/fields/person_photo/Graciela_Raga_234x160.jpeg?itok=JrXhAZ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" y="926757"/>
            <a:ext cx="1408278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a. Dara Salcedo González | Queréta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12782"/>
          <a:stretch/>
        </p:blipFill>
        <p:spPr bwMode="auto">
          <a:xfrm>
            <a:off x="1515761" y="926757"/>
            <a:ext cx="1458793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tección civil - Instituto de Ciencias de la Atmósfera y Cambio Climáti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3"/>
          <a:stretch/>
        </p:blipFill>
        <p:spPr bwMode="auto">
          <a:xfrm>
            <a:off x="3029371" y="2640245"/>
            <a:ext cx="1408278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9805"/>
          <a:stretch/>
        </p:blipFill>
        <p:spPr>
          <a:xfrm>
            <a:off x="4489499" y="2640245"/>
            <a:ext cx="1531076" cy="18576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2609" y="2759674"/>
            <a:ext cx="154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Graciela B. Raga </a:t>
            </a:r>
          </a:p>
          <a:p>
            <a:pPr algn="ctr"/>
            <a:r>
              <a:rPr lang="en-US" sz="1400" dirty="0"/>
              <a:t>(Conference Chair)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57612" y="2772032"/>
            <a:ext cx="1171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Dara Salcedo </a:t>
            </a:r>
          </a:p>
          <a:p>
            <a:pPr algn="ctr"/>
            <a:r>
              <a:rPr lang="en-US" sz="1400" dirty="0"/>
              <a:t>(Conference </a:t>
            </a:r>
          </a:p>
          <a:p>
            <a:pPr algn="ctr"/>
            <a:r>
              <a:rPr lang="en-US" sz="1400" dirty="0"/>
              <a:t>Co-chair)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78067" y="4497877"/>
            <a:ext cx="1385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Telma</a:t>
            </a:r>
            <a:r>
              <a:rPr lang="en-US" sz="1400" dirty="0"/>
              <a:t> Castro</a:t>
            </a:r>
          </a:p>
          <a:p>
            <a:pPr algn="ctr"/>
            <a:r>
              <a:rPr lang="en-US" sz="1400" dirty="0"/>
              <a:t>(Technical Chair)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40194" y="4497877"/>
            <a:ext cx="160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Luis A. Ladino</a:t>
            </a:r>
          </a:p>
          <a:p>
            <a:pPr algn="ctr"/>
            <a:r>
              <a:rPr lang="en-US" sz="1400" dirty="0"/>
              <a:t>(Technical Co-chair)</a:t>
            </a:r>
            <a:endParaRPr lang="es-MX" sz="1400" dirty="0"/>
          </a:p>
        </p:txBody>
      </p:sp>
      <p:pic>
        <p:nvPicPr>
          <p:cNvPr id="2058" name="Picture 10" descr="Elizabeth Vega Rangel - Instituto de Ciencias de la Atmósfera y Cambio  Climátic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r="7968"/>
          <a:stretch/>
        </p:blipFill>
        <p:spPr bwMode="auto">
          <a:xfrm>
            <a:off x="6069018" y="3056302"/>
            <a:ext cx="1548714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mportancia de las Ciencias Atmosféricas en la vida (Harry Alvarez Ospina) 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7" r="7288"/>
          <a:stretch/>
        </p:blipFill>
        <p:spPr bwMode="auto">
          <a:xfrm>
            <a:off x="7674413" y="3468195"/>
            <a:ext cx="1433068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042659" y="4946885"/>
            <a:ext cx="160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Elizabeth Vega</a:t>
            </a:r>
          </a:p>
          <a:p>
            <a:pPr algn="ctr"/>
            <a:r>
              <a:rPr lang="en-US" sz="1400" dirty="0"/>
              <a:t>(Exhibits and sponsor interaction)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74413" y="5350477"/>
            <a:ext cx="1469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Harry Alvarez (Local tours and student program)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83178" y="13259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234250" y="722293"/>
            <a:ext cx="4909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of the organizing committee of the 3rd Atmospheric Ice Nucleation Conference hosted in Boston (USA) in 2020.</a:t>
            </a:r>
          </a:p>
          <a:p>
            <a:r>
              <a:rPr lang="en-US" sz="1600" dirty="0"/>
              <a:t>Member of the Advisory board of the International Conference of Nucleation and Atmospheric Aerosols (ICNAA) to be celebrated in Brisbane (Australia) 2023.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47146" y="6061402"/>
            <a:ext cx="8965049" cy="76131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Latin American colleagues will participate in the local and technical committees: Paulo Artaxo, Fatima Andrade, and Samara Carbone (Brazil), Nestor Rojas and Jorge </a:t>
            </a:r>
            <a:r>
              <a:rPr lang="en-US" sz="1600" b="1" dirty="0" err="1">
                <a:solidFill>
                  <a:srgbClr val="FF0000"/>
                </a:solidFill>
              </a:rPr>
              <a:t>Pachón</a:t>
            </a:r>
            <a:r>
              <a:rPr lang="en-US" sz="1600" b="1" dirty="0">
                <a:solidFill>
                  <a:srgbClr val="FF0000"/>
                </a:solidFill>
              </a:rPr>
              <a:t> (Colombia), Laura Gallardo and Nicolas </a:t>
            </a:r>
            <a:r>
              <a:rPr lang="en-US" sz="1600" b="1" dirty="0" err="1">
                <a:solidFill>
                  <a:srgbClr val="FF0000"/>
                </a:solidFill>
              </a:rPr>
              <a:t>Huneeus</a:t>
            </a:r>
            <a:r>
              <a:rPr lang="en-US" sz="1600" b="1" dirty="0">
                <a:solidFill>
                  <a:srgbClr val="FF0000"/>
                </a:solidFill>
              </a:rPr>
              <a:t> (Chile), and Marcos Andrade (Bolivia).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628650" y="3282894"/>
            <a:ext cx="335177" cy="3804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bajo 20"/>
          <p:cNvSpPr/>
          <p:nvPr/>
        </p:nvSpPr>
        <p:spPr>
          <a:xfrm rot="10800000">
            <a:off x="5015294" y="2216092"/>
            <a:ext cx="335177" cy="3804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331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9" grpId="0" animBg="1"/>
      <p:bldP spid="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412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Sponsorship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069" y="1325563"/>
            <a:ext cx="8601740" cy="5202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Although the IAC will take place 8 years from now, the head of the Scientific Research Office at UNAM has agreed to commit at least $10,000 USD.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If Mexico City is selected to host the IAC 2030, the organizing committee will work hard to find additional funding from different potential donors such as:</a:t>
            </a:r>
          </a:p>
          <a:p>
            <a:r>
              <a:rPr lang="en-US" sz="2200" dirty="0"/>
              <a:t>The National Institute of Ecology and Climate Change (INECC) </a:t>
            </a:r>
          </a:p>
          <a:p>
            <a:r>
              <a:rPr lang="en-US" sz="2200" dirty="0" err="1"/>
              <a:t>Petroleos</a:t>
            </a:r>
            <a:r>
              <a:rPr lang="en-US" sz="2200" dirty="0"/>
              <a:t> </a:t>
            </a:r>
            <a:r>
              <a:rPr lang="en-US" sz="2200" dirty="0" err="1"/>
              <a:t>Mexicanos</a:t>
            </a:r>
            <a:r>
              <a:rPr lang="en-US" sz="2200" dirty="0"/>
              <a:t> (PEMEX) </a:t>
            </a:r>
          </a:p>
          <a:p>
            <a:r>
              <a:rPr lang="en-US" sz="2200" dirty="0"/>
              <a:t>The Office of the Mayor of Mexico City  </a:t>
            </a:r>
          </a:p>
          <a:p>
            <a:r>
              <a:rPr lang="en-US" sz="2200" dirty="0"/>
              <a:t>The Ministry of the Environment</a:t>
            </a:r>
          </a:p>
          <a:p>
            <a:r>
              <a:rPr lang="en-US" sz="2200" dirty="0"/>
              <a:t>Private companies</a:t>
            </a:r>
            <a:endParaRPr lang="es-MX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847833" y="64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24519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39842</TotalTime>
  <Words>1277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XIII International Aerosol Conference  IAC2030 - Mexico City </vt:lpstr>
      <vt:lpstr>Past cities hosting the IAC</vt:lpstr>
      <vt:lpstr>Why Mexico City?</vt:lpstr>
      <vt:lpstr>PowerPoint Presentation</vt:lpstr>
      <vt:lpstr>Mexico City: A cultural experience</vt:lpstr>
      <vt:lpstr>PowerPoint Presentation</vt:lpstr>
      <vt:lpstr>Highlights of the Conference</vt:lpstr>
      <vt:lpstr>Suggested Committee Personnel</vt:lpstr>
      <vt:lpstr>Sponsorship</vt:lpstr>
      <vt:lpstr>Summary</vt:lpstr>
      <vt:lpstr>¡Thank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Meteorología</dc:title>
  <dc:creator>Luis</dc:creator>
  <cp:lastModifiedBy>Leah Williams</cp:lastModifiedBy>
  <cp:revision>720</cp:revision>
  <cp:lastPrinted>2019-12-14T04:32:29Z</cp:lastPrinted>
  <dcterms:created xsi:type="dcterms:W3CDTF">2016-08-08T21:06:40Z</dcterms:created>
  <dcterms:modified xsi:type="dcterms:W3CDTF">2023-02-08T23:18:47Z</dcterms:modified>
</cp:coreProperties>
</file>